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1"/>
  </p:notesMasterIdLst>
  <p:sldIdLst>
    <p:sldId id="256" r:id="rId2"/>
    <p:sldId id="282" r:id="rId3"/>
    <p:sldId id="298" r:id="rId4"/>
    <p:sldId id="299" r:id="rId5"/>
    <p:sldId id="292" r:id="rId6"/>
    <p:sldId id="293" r:id="rId7"/>
    <p:sldId id="294" r:id="rId8"/>
    <p:sldId id="291" r:id="rId9"/>
    <p:sldId id="286" r:id="rId10"/>
    <p:sldId id="287" r:id="rId11"/>
    <p:sldId id="289" r:id="rId12"/>
    <p:sldId id="288" r:id="rId13"/>
    <p:sldId id="290" r:id="rId14"/>
    <p:sldId id="295" r:id="rId15"/>
    <p:sldId id="296" r:id="rId16"/>
    <p:sldId id="285" r:id="rId17"/>
    <p:sldId id="297" r:id="rId18"/>
    <p:sldId id="283" r:id="rId19"/>
    <p:sldId id="284" r:id="rId20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ns, Kelley" initials="BK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924" autoAdjust="0"/>
    <p:restoredTop sz="69502" autoAdjust="0"/>
  </p:normalViewPr>
  <p:slideViewPr>
    <p:cSldViewPr snapToGrid="0">
      <p:cViewPr>
        <p:scale>
          <a:sx n="95" d="100"/>
          <a:sy n="95" d="100"/>
        </p:scale>
        <p:origin x="71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commentAuthors" Target="commentAuthors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26029AE-5634-49DD-A42F-E9DBB9E80295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CD6C36B-F9DF-4A0D-9D01-D71AA75C9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programs/d2V/d2vcores/Pages/Patient-and-System-Value.aspx" TargetMode="External"/><Relationship Id="rId4" Type="http://schemas.openxmlformats.org/officeDocument/2006/relationships/hyperlink" Target="http://www.ucdenver.edu/academics/colleges/medicalschool/programs/d2V/d2vcores/Pages/Informatics.aspx" TargetMode="External"/><Relationship Id="rId5" Type="http://schemas.openxmlformats.org/officeDocument/2006/relationships/hyperlink" Target="http://www.ucdenver.edu/academics/colleges/medicalschool/programs/d2V/d2vcores/Pages/Analytics.aspx" TargetMode="External"/><Relationship Id="rId6" Type="http://schemas.openxmlformats.org/officeDocument/2006/relationships/hyperlink" Target="http://www.ucdenver.edu/academics/colleges/medicalschool/programs/d2V/d2vcores/Pages/Stakeholder-Engagement-and-Governance.aspx" TargetMode="External"/><Relationship Id="rId7" Type="http://schemas.openxmlformats.org/officeDocument/2006/relationships/hyperlink" Target="http://www.ucdenver.edu/academics/colleges/medicalschool/programs/d2V/d2vtraining/Pages/Overview.aspx" TargetMode="External"/><Relationship Id="rId8" Type="http://schemas.openxmlformats.org/officeDocument/2006/relationships/hyperlink" Target="http://www.ucdenver.edu/academics/colleges/medicalschool/programs/d2V/d2vcores/Pages/Dissemination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education/degree_programs/MDProgram/longitudinal/tracks/researchtrack/phaseistudents/Pages/Howtoapply.aspx" TargetMode="External"/><Relationship Id="rId4" Type="http://schemas.openxmlformats.org/officeDocument/2006/relationships/hyperlink" Target="https://profiles.ucdenver.edu/display/225446" TargetMode="External"/><Relationship Id="rId5" Type="http://schemas.openxmlformats.org/officeDocument/2006/relationships/hyperlink" Target="http://www.ucdenver.edu/academics/colleges/medicalschool/centers/BioethicsHumanities/faculty/Pages/Lawrence-Hunter,-PhD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hyperlink" Target="https://youtu.be/G-omu_ki7YM" TargetMode="Externa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hyperlink" Target="https://youtu.be/G-omu_ki7YM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://www.kdd.org/kdd2017/papers/view/patient-subtyping-via-time-aware-lstm-networks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Patient &amp; Systems Value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focus on the science of value from multiple perspectives across the macro health care system.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&amp; Informatics Core-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create and sustain investigators access to high-value data assets that are discoverable, accessible, and reliable to facilitate research in data sciences and discovery by providing ‘bleeding edge’ informatics expertise and tools.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Analytics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To be a multidisciplinary, collaborative analytic and computational research environment that catalyzes research resulting in innovative applications of complex analytic approaches, and development of novel analytic and computational approaches, methods, and tools. 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Stakeholder Engagement &amp; Governance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become the most trusted resource on how best to engage diverse stakeholders in the work of research, implementation and dissemination in health care.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Training &amp; Education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​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train and mentor the next generation of scientists who can advance and integrate the methods of person-centered, high value data science and health systems innovation.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Dissemination &amp; Academic Industry Collaboration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disseminate and showcase the work of D2V investigators and increase potential collaborative opportunities with external stakeholders that ultimately lead to increased scientific impact and sustainability of D2V.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D2V will offer three project topic areas this year for students interested in pursuing the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Track​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​Data Quality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Health Data Compass Enterprise Data Warehouse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Mining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Larry Hunter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 students should contact the mentor directly to discuss formulating a research plan as part of their Research Track application.​​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Pilot Funding Upcoming Projects: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Strategies to Improve Value in Noninvasive Cardiovascular Testing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Linking Research Prioritization with Health Outcomes: A Value-based Approach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Developing Causal Inference Methods for Nested (or Clustered) Data with Application to Common Pediatric Surgical Conditions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Big Data to Nursing Value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Methods for Assessing Sustainability of Health Care Delivery Innovations: Application to Palliative Care for Neurologic Disorders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The Feasibility, Safety, and Value of a Virtual Cardiac Implantable Electronic Device Wound Check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Campus Computing Infrastructure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some projects, inadequate: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memory, processing capability security 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r>
              <a:rPr lang="en-US" dirty="0" smtClean="0"/>
              <a:t>Most research projects are reinventing the wheel each time </a:t>
            </a:r>
            <a:r>
              <a:rPr lang="mr-IN" dirty="0" smtClean="0"/>
              <a:t>–</a:t>
            </a:r>
            <a:r>
              <a:rPr lang="en-US" dirty="0" smtClean="0"/>
              <a:t> unique data processing tools, </a:t>
            </a:r>
            <a:r>
              <a:rPr lang="en-US" dirty="0" err="1" smtClean="0"/>
              <a:t>pipleline</a:t>
            </a:r>
            <a:r>
              <a:rPr lang="en-US" dirty="0" smtClean="0"/>
              <a:t>, infrastructure.</a:t>
            </a:r>
          </a:p>
          <a:p>
            <a:endParaRPr lang="en-US" dirty="0" smtClean="0"/>
          </a:p>
          <a:p>
            <a:r>
              <a:rPr lang="en-US" dirty="0" smtClean="0"/>
              <a:t>D2V Analytics Core, D2V Informatics Core, and</a:t>
            </a:r>
            <a:r>
              <a:rPr lang="en-US" baseline="0" dirty="0" smtClean="0"/>
              <a:t> Health Data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8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Capabilities (Planned)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(via HDC) - scalable NIST-compliant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pricing (pay as you go rather than large up front cost with left over resources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end of a project)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Python-based pipelines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services covered under BAA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HIPAA compliant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Datalab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Dataproc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Machine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Natural Language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Pub/Sub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Speech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Storage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Vision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Genomics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Capabilities (Planned)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(via HDC) - scalable NIST-compliant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pricing (pay as you go rather than large up front cost with left over resources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end of a project)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Python-based pipelines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services covered under BAA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HIPAA compliant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Datalab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Dataproc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Machine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Natural Language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Pub/Sub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Speech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Storage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Vision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Genomics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19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Capabilities (Planned)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(via HDC) - scalable NIST-compliant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pricing (pay as you go rather than large up front cost with left over resources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end of a project)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Python-based pipelines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services covered under BAA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HIPAA compliant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Datalab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Dataproc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Machine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Natural Language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Pub/Sub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Speech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Storage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Vision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Genomics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voted best video (paper summary)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https://youtu.be/G-omu_ki7YM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reinforcement learning approach that finds a balance between exploration and exploitation of a given problem 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keynote was: Bin Yu "Three Principles of Data Science: Predictability, Stability, and Computability”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83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voted best video (paper summary)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https://youtu.be/G-omu_ki7YM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reinforcement learning approach that finds a balance between exploration and exploitation of a given problem space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keynote was: Bin Yu "Three Principles of Data Science: Predictability, Stability, and Computability”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195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can be applied to any domain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- luck vs skill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- KDD Cup challenge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Networking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 - terrorism, water quality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Tuning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Vizier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scale to handle larger data, more CPU needs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- AWS (biggest coverage), Google Cloud, Microsoft Azure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R into other platforms (MS SQL Server)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to migrate from supervised learning methods to unsupervised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bottle neck to analysis is people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resources are cheaper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are available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are the bottleneck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Science cannot scale with just software nor just hardware - nor even scale software + hardware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problems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much information - too many papers, too many ‘discoveries’. We need fewer and better quality papers. Do more science!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join public data sets with private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results/decisions/predictions from unstructured data - natural language, images, streaming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 is very important.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 specific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access to EMR data is hard - much easier to access data people post online (Twitter, Facebook, forums,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of data imputation (ethnicity or gender based on name)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Union data protection regulation - right to explanation or results of an algorithm must be human interpretable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applied to adverse drug reactions - attended 2 sessions on this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Paper: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http://www.kdd.org/kdd2017/papers/view/patient-subtyping-via-time-aware-lstm-networks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Time-Aware Long short term memory (a type of recurrent neural network - RNNs are networks with loops) to handle irregular time intervals in longitudinal patient records. We propose a patient subtyping model that leverages the proposed T-LSTM in an auto-encoder to learn a powerful single representation for sequential records of patients, which are then used to cluster patients into clinical subtypes.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 sessions mostly used R/Python, papers/presentations/posters were algorithm/math focused.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1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Monday -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BigDAS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meeting: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couple of different presentations plus a discussion panel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on Analyzing user generated content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 drug reaction identification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matching between disparate data - crowd sourcing tools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0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Held various</a:t>
            </a:r>
            <a:r>
              <a:rPr lang="en-US" baseline="0" dirty="0" smtClean="0"/>
              <a:t> team lead positions so used my business background quite a bit </a:t>
            </a:r>
            <a:r>
              <a:rPr lang="mr-IN" baseline="0" dirty="0" smtClean="0"/>
              <a:t>–</a:t>
            </a:r>
            <a:r>
              <a:rPr lang="en-US" baseline="0" dirty="0" smtClean="0"/>
              <a:t> reports, finances, resource allocation, support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Held 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application development I’ve done is in the realm of web </a:t>
            </a:r>
            <a:r>
              <a:rPr lang="en-US" baseline="0" dirty="0" err="1" smtClean="0"/>
              <a:t>applciations</a:t>
            </a:r>
            <a:r>
              <a:rPr lang="en-US" baseline="0" dirty="0" smtClean="0"/>
              <a:t> (e-commerce, higher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) but have also supported and extended vended software systems as well as open source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learn from old technology </a:t>
            </a:r>
            <a:r>
              <a:rPr lang="mr-IN" baseline="0" dirty="0" smtClean="0"/>
              <a:t>–</a:t>
            </a:r>
            <a:r>
              <a:rPr lang="en-US" baseline="0" dirty="0" smtClean="0"/>
              <a:t> OpenVMS had file versioning built into the OS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save created a new version (keep x previous versions)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major projects in informatics space:</a:t>
            </a:r>
          </a:p>
          <a:p>
            <a:r>
              <a:rPr lang="en-US" baseline="0" dirty="0" smtClean="0"/>
              <a:t>* Converting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3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Held various</a:t>
            </a:r>
            <a:r>
              <a:rPr lang="en-US" baseline="0" dirty="0" smtClean="0"/>
              <a:t> team lead positions so used my business background quite a bit </a:t>
            </a:r>
            <a:r>
              <a:rPr lang="mr-IN" baseline="0" dirty="0" smtClean="0"/>
              <a:t>–</a:t>
            </a:r>
            <a:r>
              <a:rPr lang="en-US" baseline="0" dirty="0" smtClean="0"/>
              <a:t> reports, finances, resource allocation, support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Held 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application development I’ve done is in the realm of web </a:t>
            </a:r>
            <a:r>
              <a:rPr lang="en-US" baseline="0" dirty="0" err="1" smtClean="0"/>
              <a:t>applciations</a:t>
            </a:r>
            <a:r>
              <a:rPr lang="en-US" baseline="0" dirty="0" smtClean="0"/>
              <a:t> (e-commerce, higher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) but have also supported and extended vended software systems as well as open source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learn from old technology </a:t>
            </a:r>
            <a:r>
              <a:rPr lang="mr-IN" baseline="0" dirty="0" smtClean="0"/>
              <a:t>–</a:t>
            </a:r>
            <a:r>
              <a:rPr lang="en-US" baseline="0" dirty="0" smtClean="0"/>
              <a:t> OpenVMS had file versioning built into the OS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save created a new version (keep x previous versions)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major projects in informatics space:</a:t>
            </a:r>
          </a:p>
          <a:p>
            <a:r>
              <a:rPr lang="en-US" baseline="0" dirty="0" smtClean="0"/>
              <a:t>* Converting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8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Held various</a:t>
            </a:r>
            <a:r>
              <a:rPr lang="en-US" baseline="0" dirty="0" smtClean="0"/>
              <a:t> team lead positions so used my business background quite a bit </a:t>
            </a:r>
            <a:r>
              <a:rPr lang="mr-IN" baseline="0" dirty="0" smtClean="0"/>
              <a:t>–</a:t>
            </a:r>
            <a:r>
              <a:rPr lang="en-US" baseline="0" dirty="0" smtClean="0"/>
              <a:t> reports, finances, resource allocation, support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Held 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Most application development I’ve done is in the realm of web </a:t>
            </a:r>
            <a:r>
              <a:rPr lang="en-US" baseline="0" dirty="0" err="1" smtClean="0"/>
              <a:t>applciations</a:t>
            </a:r>
            <a:r>
              <a:rPr lang="en-US" baseline="0" dirty="0" smtClean="0"/>
              <a:t> (e-commerce, higher </a:t>
            </a:r>
            <a:r>
              <a:rPr lang="en-US" baseline="0" dirty="0" err="1" smtClean="0"/>
              <a:t>ed</a:t>
            </a:r>
            <a:r>
              <a:rPr lang="en-US" baseline="0" dirty="0" smtClean="0"/>
              <a:t>) but have also supported and extended vended software systems as well as open source applications.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learn from old technology </a:t>
            </a:r>
            <a:r>
              <a:rPr lang="mr-IN" baseline="0" dirty="0" smtClean="0"/>
              <a:t>–</a:t>
            </a:r>
            <a:r>
              <a:rPr lang="en-US" baseline="0" dirty="0" smtClean="0"/>
              <a:t> OpenVMS had file versioning built into the OS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save created a new version (keep x previous versions)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Other major projects in informatics space:</a:t>
            </a:r>
          </a:p>
          <a:p>
            <a:r>
              <a:rPr lang="en-US" baseline="0" dirty="0" smtClean="0"/>
              <a:t>* Converting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2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</a:t>
            </a:r>
            <a:r>
              <a:rPr lang="en-US" baseline="0" dirty="0" smtClean="0"/>
              <a:t> the standard dry erase white board with a 42” touch screen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used it as a platform to implement and explore various technologies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 Bulbs</a:t>
            </a:r>
          </a:p>
          <a:p>
            <a:r>
              <a:rPr lang="en-US" baseline="0" dirty="0" smtClean="0"/>
              <a:t>Give patient </a:t>
            </a:r>
            <a:r>
              <a:rPr lang="en-US" baseline="0" dirty="0" err="1" smtClean="0"/>
              <a:t>conttrol</a:t>
            </a:r>
            <a:r>
              <a:rPr lang="en-US" baseline="0" dirty="0" smtClean="0"/>
              <a:t> of their room temperature</a:t>
            </a:r>
          </a:p>
          <a:p>
            <a:r>
              <a:rPr lang="en-US" baseline="0" dirty="0" smtClean="0"/>
              <a:t>RTLS for staff</a:t>
            </a:r>
          </a:p>
          <a:p>
            <a:r>
              <a:rPr lang="en-US" baseline="0" dirty="0" smtClean="0"/>
              <a:t>Interactivity</a:t>
            </a:r>
          </a:p>
          <a:p>
            <a:r>
              <a:rPr lang="en-US" baseline="0" dirty="0" smtClean="0"/>
              <a:t>Educational materials</a:t>
            </a:r>
          </a:p>
          <a:p>
            <a:r>
              <a:rPr lang="en-US" baseline="0" dirty="0" smtClean="0"/>
              <a:t>Speech Recognition (Nuance Medical Speech SDK)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1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data, evaluating solution.</a:t>
            </a:r>
          </a:p>
          <a:p>
            <a:r>
              <a:rPr lang="en-US" dirty="0" smtClean="0"/>
              <a:t>Wrote</a:t>
            </a:r>
            <a:r>
              <a:rPr lang="en-US" baseline="0" dirty="0" smtClean="0"/>
              <a:t> white paper on what is needed from a healthcare provider perspective </a:t>
            </a:r>
            <a:r>
              <a:rPr lang="mr-IN" baseline="0" dirty="0" smtClean="0"/>
              <a:t>–</a:t>
            </a:r>
            <a:r>
              <a:rPr lang="en-US" baseline="0" dirty="0" smtClean="0"/>
              <a:t> Cerner and other vendors don’t meet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32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0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1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4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91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04304"/>
            <a:ext cx="10058400" cy="32647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7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1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9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1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35042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3215"/>
            <a:ext cx="10058400" cy="45958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09039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on8PGT" TargetMode="External"/><Relationship Id="rId5" Type="http://schemas.openxmlformats.org/officeDocument/2006/relationships/hyperlink" Target="https://goo.gl/hnPTFX" TargetMode="External"/><Relationship Id="rId6" Type="http://schemas.openxmlformats.org/officeDocument/2006/relationships/hyperlink" Target="https://goo.gl/NvKopi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healthdatacompass.org/" TargetMode="External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CUD2V/analytics_examples" TargetMode="External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-omu_ki7YM" TargetMode="External"/><Relationship Id="rId4" Type="http://schemas.openxmlformats.org/officeDocument/2006/relationships/hyperlink" Target="http://www.kdd.org/kdd2017/accepted-papers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d.org/kdd2017/papers/view/patient-subtyping-via-time-aware-lstm-network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s.org/callforpapers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st.github.com/magic-lantern" TargetMode="External"/><Relationship Id="rId5" Type="http://schemas.openxmlformats.org/officeDocument/2006/relationships/hyperlink" Target="https://github.com/magic-lanter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wBE6ap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://cud2v.org/" TargetMode="External"/><Relationship Id="rId6" Type="http://schemas.openxmlformats.org/officeDocument/2006/relationships/hyperlink" Target="https://lists.ucdenver.edu/scripts/wa.exe?SUBED1=D2V&amp;A=1" TargetMode="External"/><Relationship Id="rId7" Type="http://schemas.openxmlformats.org/officeDocument/2006/relationships/hyperlink" Target="https://twitter.com/cuD2V/" TargetMode="External"/><Relationship Id="rId8" Type="http://schemas.openxmlformats.org/officeDocument/2006/relationships/hyperlink" Target="https://www.facebook.com/cuD2V" TargetMode="External"/><Relationship Id="rId9" Type="http://schemas.openxmlformats.org/officeDocument/2006/relationships/hyperlink" Target="https://www.linkedin.com/company-beta/1627316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0" y="344554"/>
            <a:ext cx="9184361" cy="1226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976" y="4100491"/>
            <a:ext cx="10458450" cy="50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14413" y="3898145"/>
            <a:ext cx="9829800" cy="142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8433" y="5836452"/>
            <a:ext cx="3119437" cy="406361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Seth Russell, 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413" y="3898145"/>
            <a:ext cx="10058400" cy="2049864"/>
          </a:xfrm>
        </p:spPr>
        <p:txBody>
          <a:bodyPr>
            <a:normAutofit fontScale="90000"/>
          </a:bodyPr>
          <a:lstStyle/>
          <a:p>
            <a:r>
              <a:rPr lang="en-US" dirty="0"/>
              <a:t>CU Anschutz Data Science Tour: From D2V to KDD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66813" y="3514468"/>
            <a:ext cx="10058400" cy="406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SEPTEMBER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9005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</a:t>
            </a:r>
            <a:r>
              <a:rPr lang="en-US" sz="3200" dirty="0" smtClean="0"/>
              <a:t>Value </a:t>
            </a:r>
            <a:r>
              <a:rPr lang="mr-IN" sz="3200" dirty="0" smtClean="0"/>
              <a:t>–</a:t>
            </a:r>
            <a:r>
              <a:rPr lang="en-US" sz="3200" dirty="0" smtClean="0"/>
              <a:t> Scientific Cores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494" y="1407922"/>
            <a:ext cx="10058400" cy="3264790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2400" dirty="0" smtClean="0"/>
              <a:t>Patient </a:t>
            </a:r>
            <a:r>
              <a:rPr lang="en-US" sz="2400" dirty="0"/>
              <a:t>and Systems </a:t>
            </a:r>
            <a:r>
              <a:rPr lang="en-US" sz="2400" dirty="0" smtClean="0"/>
              <a:t>Value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and </a:t>
            </a:r>
            <a:r>
              <a:rPr lang="en-US" sz="2400" dirty="0" smtClean="0"/>
              <a:t>Informatics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Analytics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Stakeholder </a:t>
            </a:r>
            <a:r>
              <a:rPr lang="en-US" sz="2400" dirty="0"/>
              <a:t>Engagement and </a:t>
            </a:r>
            <a:r>
              <a:rPr lang="en-US" sz="2400" dirty="0" smtClean="0"/>
              <a:t>Governance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Training </a:t>
            </a:r>
            <a:r>
              <a:rPr lang="en-US" sz="2400" dirty="0"/>
              <a:t>and </a:t>
            </a:r>
            <a:r>
              <a:rPr lang="en-US" sz="2400" dirty="0" smtClean="0"/>
              <a:t>Education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Dissemination </a:t>
            </a:r>
            <a:r>
              <a:rPr lang="en-US" sz="2400" dirty="0"/>
              <a:t>and Industry </a:t>
            </a:r>
            <a:r>
              <a:rPr lang="en-US" sz="2400" dirty="0" smtClean="0"/>
              <a:t>Collaboration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482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1445" y="1273045"/>
            <a:ext cx="8866990" cy="4952943"/>
          </a:xfrm>
        </p:spPr>
        <p:txBody>
          <a:bodyPr>
            <a:normAutofit/>
          </a:bodyPr>
          <a:lstStyle/>
          <a:p>
            <a:r>
              <a:rPr lang="en-US" b="1" dirty="0"/>
              <a:t>Data Science to Patient Value Scholars Program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goo.gl/on8PGT</a:t>
            </a:r>
            <a:endParaRPr lang="en-US" dirty="0" smtClean="0"/>
          </a:p>
          <a:p>
            <a:endParaRPr lang="en-US" dirty="0" smtClean="0"/>
          </a:p>
          <a:p>
            <a:pPr fontAlgn="base"/>
            <a:r>
              <a:rPr lang="en-US" b="1" dirty="0" smtClean="0"/>
              <a:t>Research Track </a:t>
            </a:r>
            <a:r>
              <a:rPr lang="en-US" dirty="0" smtClean="0"/>
              <a:t>School </a:t>
            </a:r>
            <a:r>
              <a:rPr lang="en-US" dirty="0"/>
              <a:t>of Medicine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goo.gl/hnPTFX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D2V </a:t>
            </a:r>
            <a:r>
              <a:rPr lang="en-US" b="1" dirty="0"/>
              <a:t>Pilot Project Funding Opportunity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goo.gl/NvKopi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7" r="10257"/>
          <a:stretch/>
        </p:blipFill>
        <p:spPr>
          <a:xfrm>
            <a:off x="4663440" y="3141382"/>
            <a:ext cx="7472707" cy="308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1125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D2V Analytics Core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3412" y="1258369"/>
            <a:ext cx="10550562" cy="1094867"/>
          </a:xfrm>
        </p:spPr>
        <p:txBody>
          <a:bodyPr/>
          <a:lstStyle/>
          <a:p>
            <a:r>
              <a:rPr lang="en-US" dirty="0" smtClean="0"/>
              <a:t>Analytics Environment to built on common infrastructure using open tools and to promote reproducible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2" y="1969247"/>
            <a:ext cx="89535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1365" y="5944901"/>
            <a:ext cx="9735670" cy="496732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http://healthdatacompass.org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3" y="147022"/>
            <a:ext cx="7964126" cy="5973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6718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6" y="0"/>
            <a:ext cx="7878550" cy="6214365"/>
          </a:xfrm>
        </p:spPr>
      </p:pic>
      <p:sp>
        <p:nvSpPr>
          <p:cNvPr id="8" name="Rectangle 7"/>
          <p:cNvSpPr/>
          <p:nvPr/>
        </p:nvSpPr>
        <p:spPr>
          <a:xfrm>
            <a:off x="9776012" y="891251"/>
            <a:ext cx="1788459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8759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1388" y="891251"/>
            <a:ext cx="7853083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7009" y="338749"/>
            <a:ext cx="5370755" cy="54230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github.com/CUD2V/analytics_examples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8" y="767506"/>
            <a:ext cx="7620000" cy="5471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92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About </a:t>
            </a:r>
            <a:r>
              <a:rPr lang="en-US" sz="2000" dirty="0"/>
              <a:t>1700 attendees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Paper acceptance rate ~9%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Poster acceptance rate ~10%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Workshops/Tutorials acceptance rate ~60%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$540k in </a:t>
            </a:r>
            <a:r>
              <a:rPr lang="en-US" sz="2000" dirty="0" smtClean="0"/>
              <a:t>sponsorships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4065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User voted best video (paper summary) : </a:t>
            </a:r>
            <a:r>
              <a:rPr lang="en-US" sz="2000" dirty="0" smtClean="0">
                <a:hlinkClick r:id="rId3"/>
              </a:rPr>
              <a:t>https://youtu.be/G-omu_ki7YM</a:t>
            </a:r>
            <a:r>
              <a:rPr lang="en-US" sz="2000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Videos of all presentations not yet available. Should be available on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in the next few weeks- search “kdd2017”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Accepted Papers Available at </a:t>
            </a:r>
            <a:r>
              <a:rPr lang="en-US" sz="2000" dirty="0" smtClean="0">
                <a:hlinkClick r:id="rId4"/>
              </a:rPr>
              <a:t>http://www.kdd.org/kdd2017/accepted-papers</a:t>
            </a:r>
            <a:r>
              <a:rPr lang="en-US" sz="2000" dirty="0" smtClean="0"/>
              <a:t> many have short video introduction/overview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8162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Trends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Machine </a:t>
            </a:r>
            <a:r>
              <a:rPr lang="en-US" sz="2000" dirty="0"/>
              <a:t>Learning can be applied to any </a:t>
            </a:r>
            <a:r>
              <a:rPr lang="en-US" sz="2000" dirty="0" smtClean="0"/>
              <a:t>domain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 smtClean="0"/>
              <a:t>Hyperparameter</a:t>
            </a:r>
            <a:r>
              <a:rPr lang="en-US" sz="2000" dirty="0" smtClean="0"/>
              <a:t>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How </a:t>
            </a:r>
            <a:r>
              <a:rPr lang="en-US" sz="2000" dirty="0"/>
              <a:t>to scale to handle larger data, more CPU </a:t>
            </a:r>
            <a:r>
              <a:rPr lang="en-US" sz="2000" dirty="0" smtClean="0"/>
              <a:t>needs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Working </a:t>
            </a:r>
            <a:r>
              <a:rPr lang="en-US" sz="2000" dirty="0"/>
              <a:t>to migrate from supervised learning </a:t>
            </a:r>
            <a:r>
              <a:rPr lang="en-US" sz="2000" dirty="0" smtClean="0"/>
              <a:t>methods to </a:t>
            </a:r>
            <a:r>
              <a:rPr lang="en-US" sz="2000" dirty="0"/>
              <a:t>unsupervised </a:t>
            </a:r>
            <a:r>
              <a:rPr lang="en-US" sz="2000" dirty="0" smtClean="0"/>
              <a:t>methods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real bottle neck to analysis is </a:t>
            </a:r>
            <a:r>
              <a:rPr lang="en-US" sz="2000" dirty="0" smtClean="0"/>
              <a:t>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Research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Healthcare </a:t>
            </a:r>
            <a:r>
              <a:rPr lang="en-US" sz="2000" dirty="0" smtClean="0"/>
              <a:t>specific topics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Relevant Paper: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www.kdd.org/kdd2017/papers/view/patient-subtyping-via-time-aware-lstm-networks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49680" y="195265"/>
            <a:ext cx="10058400" cy="891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026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 lnSpcReduction="10000"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Sub-Conference: Big </a:t>
            </a:r>
            <a:r>
              <a:rPr lang="en-US" sz="2400" b="1" dirty="0"/>
              <a:t>data analytics-as-a-Service: Architecture, Algorithms, and Applications in Health </a:t>
            </a:r>
            <a:r>
              <a:rPr lang="en-US" sz="2400" b="1" dirty="0" smtClean="0"/>
              <a:t>Informatics</a:t>
            </a:r>
          </a:p>
          <a:p>
            <a:r>
              <a:rPr lang="en-US" sz="2000" dirty="0" smtClean="0"/>
              <a:t>Top Challenges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Privacy </a:t>
            </a:r>
            <a:r>
              <a:rPr lang="en-US" sz="2000" dirty="0"/>
              <a:t>&amp;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Compliance with regulations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Mobile Computing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Sharing of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Integration between clinical and administrative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Operational Analytics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</a:t>
            </a:r>
            <a:r>
              <a:rPr lang="en-US" sz="2000" dirty="0" smtClean="0"/>
              <a:t>analytics </a:t>
            </a:r>
            <a:r>
              <a:rPr lang="en-US" sz="2000" dirty="0"/>
              <a:t>or people with </a:t>
            </a:r>
            <a:r>
              <a:rPr lang="en-US" sz="2000" dirty="0" smtClean="0"/>
              <a:t>analytics skills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 smtClean="0"/>
              <a:t>Sub Conference Papers: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://bigdas.org/callforpapers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Videos should be posted to YouTube along with rest of conference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82998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507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BS Business Administration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BS </a:t>
            </a:r>
            <a:r>
              <a:rPr lang="en-US" dirty="0" smtClean="0"/>
              <a:t>Computer Science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MS </a:t>
            </a:r>
            <a:r>
              <a:rPr lang="en-US" dirty="0" smtClean="0"/>
              <a:t>Biomedical Informatics </a:t>
            </a:r>
            <a:r>
              <a:rPr lang="mr-IN" dirty="0" smtClean="0"/>
              <a:t>–</a:t>
            </a:r>
            <a:r>
              <a:rPr lang="en-US" dirty="0" smtClean="0"/>
              <a:t> University of Utah</a:t>
            </a:r>
          </a:p>
          <a:p>
            <a:pPr lvl="1"/>
            <a:r>
              <a:rPr lang="en-US" dirty="0" smtClean="0"/>
              <a:t>Capstone </a:t>
            </a:r>
            <a:r>
              <a:rPr lang="en-US" dirty="0"/>
              <a:t>Project: Identification and Automation of Quality Metrics for Radiology Reporting in CT Pulmonary </a:t>
            </a:r>
            <a:r>
              <a:rPr lang="en-US" dirty="0" smtClean="0"/>
              <a:t>Angiography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091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Systems </a:t>
            </a:r>
            <a:r>
              <a:rPr lang="en-US" dirty="0" smtClean="0"/>
              <a:t>Analyst/Programmer @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Programmer </a:t>
            </a:r>
            <a:r>
              <a:rPr lang="en-US" dirty="0" smtClean="0"/>
              <a:t>Analyst @ University of California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Engineer &amp; Engineering Team Lead @ </a:t>
            </a:r>
            <a:r>
              <a:rPr lang="en-US" dirty="0" err="1" smtClean="0"/>
              <a:t>Backcountry.com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Senior </a:t>
            </a:r>
            <a:r>
              <a:rPr lang="en-US" dirty="0" smtClean="0"/>
              <a:t>Software Engineer &amp; Team Lead @ Intermountain Healthcare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673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gist.github.com/magic-lantern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5"/>
              </a:rPr>
              <a:t>https://github.com/magic-lantern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27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706" y="1131624"/>
            <a:ext cx="617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Intermountain Care Process Models: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goo.gl/wBE6ap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8" y="1546412"/>
            <a:ext cx="3992556" cy="4772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10" y="1624461"/>
            <a:ext cx="6552777" cy="4694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94540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 Engagement Platform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4" y="1768449"/>
            <a:ext cx="7170425" cy="39960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724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403472"/>
            <a:ext cx="8269443" cy="4896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 Location Services </a:t>
            </a:r>
            <a:r>
              <a:rPr lang="mr-IN" dirty="0" smtClean="0"/>
              <a:t>–</a:t>
            </a:r>
            <a:r>
              <a:rPr lang="en-US" dirty="0" smtClean="0"/>
              <a:t> Hand Hygiene Compliance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15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288192"/>
            <a:ext cx="7078662" cy="4956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177011"/>
            <a:ext cx="6500812" cy="5064430"/>
          </a:xfrm>
        </p:spPr>
      </p:pic>
      <p:sp>
        <p:nvSpPr>
          <p:cNvPr id="4" name="TextBox 3"/>
          <p:cNvSpPr txBox="1"/>
          <p:nvPr/>
        </p:nvSpPr>
        <p:spPr>
          <a:xfrm>
            <a:off x="8191500" y="1285874"/>
            <a:ext cx="3838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Leverage data to improve value in medically complex patients</a:t>
            </a: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http://cud2v.org/</a:t>
            </a:r>
            <a:endParaRPr lang="en-US" dirty="0" smtClean="0"/>
          </a:p>
          <a:p>
            <a:endParaRPr lang="en-US" dirty="0"/>
          </a:p>
          <a:p>
            <a:pPr fontAlgn="base"/>
            <a:r>
              <a:rPr lang="en-US" dirty="0"/>
              <a:t>Follow Us: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u="sng" dirty="0" smtClean="0">
                <a:hlinkClick r:id="rId6"/>
              </a:rPr>
              <a:t>Subscribe</a:t>
            </a:r>
            <a:r>
              <a:rPr lang="en-US" u="sng" dirty="0">
                <a:hlinkClick r:id="rId6"/>
              </a:rPr>
              <a:t>​</a:t>
            </a:r>
            <a:r>
              <a:rPr lang="en-US" dirty="0"/>
              <a:t> to our e-mail list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Twitter</a:t>
            </a:r>
            <a:r>
              <a:rPr lang="en-US" dirty="0"/>
              <a:t>: </a:t>
            </a:r>
            <a:r>
              <a:rPr lang="en-US" u="sng" dirty="0">
                <a:hlinkClick r:id="rId7"/>
              </a:rPr>
              <a:t>@cuD2V​</a:t>
            </a:r>
            <a:r>
              <a:rPr lang="en-US" u="sng" dirty="0" smtClean="0"/>
              <a:t> 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Facebook</a:t>
            </a:r>
            <a:r>
              <a:rPr lang="en-US" dirty="0"/>
              <a:t>: ​​​​​​</a:t>
            </a:r>
            <a:r>
              <a:rPr lang="en-US" u="sng" dirty="0" smtClean="0">
                <a:hlinkClick r:id="rId8"/>
              </a:rPr>
              <a:t>cuD2V</a:t>
            </a:r>
            <a:endParaRPr lang="en-US" u="sng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LinkedIn: </a:t>
            </a:r>
            <a:r>
              <a:rPr lang="en-US" u="sng" dirty="0" smtClean="0">
                <a:hlinkClick r:id="rId9"/>
              </a:rPr>
              <a:t>D2V</a:t>
            </a:r>
            <a:endParaRPr lang="en-US" u="sn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7373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3067</TotalTime>
  <Words>1704</Words>
  <Application>Microsoft Macintosh PowerPoint</Application>
  <PresentationFormat>Widescreen</PresentationFormat>
  <Paragraphs>329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Mangal</vt:lpstr>
      <vt:lpstr>Wingdings</vt:lpstr>
      <vt:lpstr>Arial</vt:lpstr>
      <vt:lpstr>Retrospect</vt:lpstr>
      <vt:lpstr>CU Anschutz Data Science Tour: From D2V to KDD</vt:lpstr>
      <vt:lpstr>About Seth</vt:lpstr>
      <vt:lpstr>About Seth</vt:lpstr>
      <vt:lpstr>About Seth</vt:lpstr>
      <vt:lpstr>About Seth</vt:lpstr>
      <vt:lpstr>About Seth</vt:lpstr>
      <vt:lpstr>About Seth</vt:lpstr>
      <vt:lpstr>Data Science to Patient Value</vt:lpstr>
      <vt:lpstr>Data Science to Patient Value</vt:lpstr>
      <vt:lpstr>Data Science to Patient Value – Scientific Cores</vt:lpstr>
      <vt:lpstr>Data Science to Patient Value</vt:lpstr>
      <vt:lpstr>D2V Analytics Core</vt:lpstr>
      <vt:lpstr>PowerPoint Presentation</vt:lpstr>
      <vt:lpstr>PowerPoint Presentation</vt:lpstr>
      <vt:lpstr>PowerPoint Presentation</vt:lpstr>
      <vt:lpstr>KDD 2017 Highlights</vt:lpstr>
      <vt:lpstr>KDD 2017 Highlights</vt:lpstr>
      <vt:lpstr>PowerPoint Presentation</vt:lpstr>
      <vt:lpstr>KDD 2017 Highlights</vt:lpstr>
    </vt:vector>
  </TitlesOfParts>
  <Company>Microsoft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Updates</dc:title>
  <dc:creator>Burns, Kelley</dc:creator>
  <cp:lastModifiedBy>Russell, Seth</cp:lastModifiedBy>
  <cp:revision>125</cp:revision>
  <cp:lastPrinted>2017-09-06T17:29:02Z</cp:lastPrinted>
  <dcterms:created xsi:type="dcterms:W3CDTF">2016-11-08T18:41:42Z</dcterms:created>
  <dcterms:modified xsi:type="dcterms:W3CDTF">2017-09-13T16:19:16Z</dcterms:modified>
</cp:coreProperties>
</file>